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0" r:id="rId3"/>
    <p:sldId id="264" r:id="rId4"/>
    <p:sldId id="271" r:id="rId5"/>
    <p:sldId id="272" r:id="rId6"/>
    <p:sldId id="273" r:id="rId7"/>
    <p:sldId id="267" r:id="rId8"/>
    <p:sldId id="274" r:id="rId9"/>
    <p:sldId id="262" r:id="rId10"/>
    <p:sldId id="266" r:id="rId11"/>
    <p:sldId id="259" r:id="rId12"/>
    <p:sldId id="261" r:id="rId13"/>
    <p:sldId id="256" r:id="rId14"/>
    <p:sldId id="260" r:id="rId15"/>
    <p:sldId id="275" r:id="rId16"/>
    <p:sldId id="276" r:id="rId17"/>
    <p:sldId id="277" r:id="rId18"/>
    <p:sldId id="26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7492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708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089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1924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208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01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2016-11-30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15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57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2016-11-30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55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269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34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7E576-0E16-4F43-93A9-73A7C068F3B5}" type="datetimeFigureOut">
              <a:rPr lang="ko-KR" altLang="en-US" smtClean="0"/>
              <a:t>2016-11-30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39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www.lonelyplanet.com/albania/the-albanian-riviera/travel-tips-and-articles/the-best-beaches-of-the-albanian-riviera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list=PLJQvoQM6t9Gf8C5CxuX52Srzxd7BMyk-5&amp;time_continue=7&amp;v=25HJpXOFY3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-1" y="3437998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5213220" y="2357996"/>
            <a:ext cx="6480000" cy="1440000"/>
            <a:chOff x="1408762" y="4455578"/>
            <a:chExt cx="6480000" cy="1440000"/>
          </a:xfrm>
        </p:grpSpPr>
        <p:sp>
          <p:nvSpPr>
            <p:cNvPr id="31" name="순서도: 수동 입력 30"/>
            <p:cNvSpPr/>
            <p:nvPr/>
          </p:nvSpPr>
          <p:spPr>
            <a:xfrm>
              <a:off x="1408762" y="4455578"/>
              <a:ext cx="3600000" cy="1080000"/>
            </a:xfrm>
            <a:prstGeom prst="flowChartManualInpu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 smtClean="0">
                  <a:latin typeface="+mj-lt"/>
                </a:rPr>
                <a:t>VR </a:t>
              </a:r>
              <a:r>
                <a:rPr lang="ko-KR" altLang="en-US" sz="2800" b="1" dirty="0" smtClean="0">
                  <a:latin typeface="+mj-lt"/>
                </a:rPr>
                <a:t>제트보트 게임</a:t>
              </a:r>
              <a:endParaRPr lang="ko-KR" altLang="en-US" sz="2800" b="1" dirty="0">
                <a:latin typeface="+mj-lt"/>
              </a:endParaRPr>
            </a:p>
          </p:txBody>
        </p:sp>
        <p:sp>
          <p:nvSpPr>
            <p:cNvPr id="32" name="순서도: 수동 입력 31"/>
            <p:cNvSpPr/>
            <p:nvPr/>
          </p:nvSpPr>
          <p:spPr>
            <a:xfrm flipH="1">
              <a:off x="5008762" y="4815576"/>
              <a:ext cx="2880000" cy="720000"/>
            </a:xfrm>
            <a:prstGeom prst="flowChartManualInpu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Aqua Moto Racing</a:t>
              </a:r>
              <a:endParaRPr lang="ko-KR" altLang="en-US" b="1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5008760" y="5535576"/>
              <a:ext cx="2160000" cy="360002"/>
              <a:chOff x="5082152" y="3085564"/>
              <a:chExt cx="2160000" cy="360002"/>
            </a:xfrm>
          </p:grpSpPr>
          <p:sp>
            <p:nvSpPr>
              <p:cNvPr id="37" name="순서도: 수동 입력 36"/>
              <p:cNvSpPr/>
              <p:nvPr/>
            </p:nvSpPr>
            <p:spPr>
              <a:xfrm rot="10800000">
                <a:off x="5082152" y="3085566"/>
                <a:ext cx="2160000" cy="360000"/>
              </a:xfrm>
              <a:prstGeom prst="flowChartManualInput">
                <a:avLst/>
              </a:prstGeom>
              <a:solidFill>
                <a:schemeClr val="accent5">
                  <a:lumMod val="75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5082152" y="3085564"/>
                <a:ext cx="2160000" cy="3599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/>
                  <a:t>VERSION </a:t>
                </a:r>
                <a:r>
                  <a:rPr lang="en-US" altLang="ko-KR" sz="1100" dirty="0" smtClean="0"/>
                  <a:t>0.2</a:t>
                </a:r>
                <a:endParaRPr lang="ko-KR" altLang="en-US" sz="1100" dirty="0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3208760" y="5535576"/>
              <a:ext cx="1800000" cy="180001"/>
              <a:chOff x="5008762" y="5535576"/>
              <a:chExt cx="1800000" cy="180001"/>
            </a:xfrm>
          </p:grpSpPr>
          <p:sp>
            <p:nvSpPr>
              <p:cNvPr id="35" name="순서도: 수동 입력 34"/>
              <p:cNvSpPr/>
              <p:nvPr/>
            </p:nvSpPr>
            <p:spPr>
              <a:xfrm rot="10800000" flipH="1">
                <a:off x="5008762" y="5535577"/>
                <a:ext cx="1800000" cy="180000"/>
              </a:xfrm>
              <a:prstGeom prst="flowChartManualInput">
                <a:avLst/>
              </a:prstGeom>
              <a:solidFill>
                <a:schemeClr val="accent5">
                  <a:lumMod val="75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5008762" y="5535576"/>
                <a:ext cx="1800000" cy="1800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/>
                  <a:t>2016. 11. 21</a:t>
                </a:r>
                <a:endParaRPr lang="ko-KR" altLang="en-US" sz="1050" dirty="0"/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6656"/>
            <a:ext cx="5213220" cy="2932436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258451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3. </a:t>
            </a:r>
            <a:r>
              <a:rPr lang="ko-KR" altLang="en-US" sz="2000" b="1" dirty="0" smtClean="0"/>
              <a:t>게임 시스템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제트 보트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34" y="1011007"/>
            <a:ext cx="36295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최대 연료량은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칸</a:t>
            </a:r>
            <a:endParaRPr lang="en-US" altLang="ko-KR" sz="1200" dirty="0" smtClean="0"/>
          </a:p>
          <a:p>
            <a:r>
              <a:rPr lang="ko-KR" altLang="en-US" sz="1200" dirty="0" smtClean="0"/>
              <a:t>▶ 연료는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분당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칸씩 소모</a:t>
            </a:r>
            <a:endParaRPr lang="en-US" altLang="ko-KR" sz="1200" dirty="0" smtClean="0"/>
          </a:p>
          <a:p>
            <a:r>
              <a:rPr lang="ko-KR" altLang="en-US" sz="1200" dirty="0" smtClean="0"/>
              <a:t>▶ 최대 속도는 </a:t>
            </a:r>
            <a:r>
              <a:rPr lang="en-US" altLang="ko-KR" sz="1200" dirty="0" smtClean="0"/>
              <a:t>150kmh</a:t>
            </a:r>
          </a:p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초 정도 가속 버튼을 누르면 최대 속도에 도달</a:t>
            </a:r>
            <a:endParaRPr lang="en-US" altLang="ko-KR" sz="1200" dirty="0" smtClean="0"/>
          </a:p>
          <a:p>
            <a:r>
              <a:rPr lang="ko-KR" altLang="en-US" sz="1200" dirty="0" smtClean="0"/>
              <a:t>▶ 오브젝트에 따라 충돌 시 감속되는 정도가 다름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6638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4. </a:t>
            </a:r>
            <a:r>
              <a:rPr lang="ko-KR" altLang="en-US" sz="2000" b="1" dirty="0" smtClean="0"/>
              <a:t>인터페이스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1832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인터페이스 제작 포커스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34" y="1011007"/>
            <a:ext cx="2820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최대한 게임 속에 녹아 들도록 제작</a:t>
            </a:r>
            <a:endParaRPr lang="en-US" altLang="ko-KR" sz="1200" dirty="0" smtClean="0"/>
          </a:p>
          <a:p>
            <a:r>
              <a:rPr lang="ko-KR" altLang="en-US" sz="1200" dirty="0"/>
              <a:t>▶ </a:t>
            </a:r>
            <a:r>
              <a:rPr lang="ko-KR" altLang="en-US" sz="1200" dirty="0" smtClean="0"/>
              <a:t>시선이 분산되지 않게 제작</a:t>
            </a:r>
            <a:endParaRPr lang="en-US" altLang="ko-KR" sz="1200" dirty="0" smtClean="0"/>
          </a:p>
          <a:p>
            <a:r>
              <a:rPr lang="ko-KR" altLang="en-US" sz="1200" dirty="0"/>
              <a:t>▶ </a:t>
            </a:r>
            <a:r>
              <a:rPr lang="ko-KR" altLang="en-US" sz="1200" dirty="0" smtClean="0"/>
              <a:t>몰입에 방해되지 않도록 제작</a:t>
            </a:r>
            <a:endParaRPr lang="en-US" altLang="ko-KR" sz="1200" dirty="0" smtClean="0"/>
          </a:p>
          <a:p>
            <a:r>
              <a:rPr lang="ko-KR" altLang="en-US" sz="1200" dirty="0" smtClean="0"/>
              <a:t>▶ 모든 화면은 </a:t>
            </a:r>
            <a:r>
              <a:rPr lang="en-US" altLang="ko-KR" sz="1200" dirty="0" smtClean="0"/>
              <a:t>360</a:t>
            </a:r>
            <a:r>
              <a:rPr lang="ko-KR" altLang="en-US" sz="1200" smtClean="0"/>
              <a:t>도 회전 </a:t>
            </a:r>
            <a:r>
              <a:rPr lang="ko-KR" altLang="en-US" sz="1200" dirty="0" smtClean="0"/>
              <a:t>가능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2203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ach에 대한 이미지 검색결과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3"/>
          <a:stretch/>
        </p:blipFill>
        <p:spPr bwMode="auto">
          <a:xfrm>
            <a:off x="2447592" y="1774960"/>
            <a:ext cx="7296811" cy="410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4. </a:t>
            </a:r>
            <a:r>
              <a:rPr lang="ko-KR" altLang="en-US" sz="2000" b="1" dirty="0" smtClean="0"/>
              <a:t>인터페이스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메인 화면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447593" y="1774960"/>
            <a:ext cx="7296811" cy="41044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52968" y="3338052"/>
            <a:ext cx="1347162" cy="9782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966" y="3983788"/>
            <a:ext cx="1800000" cy="18000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16" name="TextBox 15"/>
          <p:cNvSpPr txBox="1"/>
          <p:nvPr/>
        </p:nvSpPr>
        <p:spPr>
          <a:xfrm>
            <a:off x="10253215" y="4622178"/>
            <a:ext cx="18742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표지판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게임 제목 표시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스테이지 선택 화면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cxnSp>
        <p:nvCxnSpPr>
          <p:cNvPr id="18" name="직선 화살표 연결선 17"/>
          <p:cNvCxnSpPr>
            <a:stCxn id="16" idx="1"/>
          </p:cNvCxnSpPr>
          <p:nvPr/>
        </p:nvCxnSpPr>
        <p:spPr>
          <a:xfrm flipH="1">
            <a:off x="9199129" y="4991510"/>
            <a:ext cx="1054086" cy="96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51934" y="3456697"/>
            <a:ext cx="20090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제트 보트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스테이지 선택 후 탑승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탑승하면 게임 시작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cxnSp>
        <p:nvCxnSpPr>
          <p:cNvPr id="23" name="직선 화살표 연결선 22"/>
          <p:cNvCxnSpPr>
            <a:stCxn id="22" idx="3"/>
            <a:endCxn id="4" idx="3"/>
          </p:cNvCxnSpPr>
          <p:nvPr/>
        </p:nvCxnSpPr>
        <p:spPr>
          <a:xfrm>
            <a:off x="2260971" y="3826029"/>
            <a:ext cx="1491997" cy="11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위쪽 화살표 28"/>
          <p:cNvSpPr/>
          <p:nvPr/>
        </p:nvSpPr>
        <p:spPr>
          <a:xfrm>
            <a:off x="5486607" y="4460033"/>
            <a:ext cx="720000" cy="1080000"/>
          </a:xfrm>
          <a:prstGeom prst="up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이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동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방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/>
              <a:t>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793" y="1768978"/>
            <a:ext cx="964286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5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8841941" y="1345030"/>
            <a:ext cx="3085714" cy="180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593" y="1774959"/>
            <a:ext cx="7296812" cy="4104457"/>
          </a:xfrm>
          <a:prstGeom prst="rect">
            <a:avLst/>
          </a:prstGeom>
        </p:spPr>
      </p:pic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4. </a:t>
            </a:r>
            <a:r>
              <a:rPr lang="ko-KR" altLang="en-US" sz="2000" b="1" dirty="0" smtClean="0"/>
              <a:t>인터페이스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스테이지 선택 화면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447593" y="1774960"/>
            <a:ext cx="7296811" cy="41044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98" y="2279417"/>
            <a:ext cx="3600000" cy="3600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825998" y="3280567"/>
            <a:ext cx="540000" cy="72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STAGE 2</a:t>
            </a:r>
          </a:p>
          <a:p>
            <a:pPr algn="ctr"/>
            <a:endParaRPr lang="en-US" altLang="ko-KR" sz="7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★★☆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39342" y="3653807"/>
            <a:ext cx="540000" cy="720000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STAGE 1</a:t>
            </a:r>
          </a:p>
          <a:p>
            <a:pPr algn="ctr"/>
            <a:endParaRPr lang="en-US" altLang="ko-KR" sz="9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★☆☆</a:t>
            </a:r>
            <a:endParaRPr lang="en-US" altLang="ko-KR" sz="700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412653" y="3467187"/>
            <a:ext cx="540000" cy="72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STAGE 3</a:t>
            </a:r>
          </a:p>
          <a:p>
            <a:pPr algn="ctr"/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★★★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455097" y="3694957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6041998" y="3327221"/>
            <a:ext cx="108000" cy="108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6628776" y="351384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화살표 연결선 21"/>
          <p:cNvCxnSpPr>
            <a:stCxn id="23" idx="0"/>
          </p:cNvCxnSpPr>
          <p:nvPr/>
        </p:nvCxnSpPr>
        <p:spPr>
          <a:xfrm flipV="1">
            <a:off x="6097555" y="4618648"/>
            <a:ext cx="2756" cy="13016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872204" y="5920328"/>
            <a:ext cx="44507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스테이지를 선택할 수 있는 표지판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위쪽에는 게임 제목을  표시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아래쪽에는 각 스테이지 별로 정보와 난이도를 표시</a:t>
            </a:r>
            <a:endParaRPr lang="en-US" altLang="ko-KR" sz="1400" b="1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335444" y="3862845"/>
            <a:ext cx="192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진행할 스테이지 표시</a:t>
            </a:r>
            <a:endParaRPr lang="ko-KR" altLang="en-US" sz="1400" b="1" dirty="0"/>
          </a:p>
        </p:txBody>
      </p:sp>
      <p:cxnSp>
        <p:nvCxnSpPr>
          <p:cNvPr id="31" name="직선 화살표 연결선 30"/>
          <p:cNvCxnSpPr>
            <a:stCxn id="30" idx="3"/>
            <a:endCxn id="18" idx="1"/>
          </p:cNvCxnSpPr>
          <p:nvPr/>
        </p:nvCxnSpPr>
        <p:spPr>
          <a:xfrm flipV="1">
            <a:off x="2260971" y="4013807"/>
            <a:ext cx="2978371" cy="29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354325" y="1108295"/>
            <a:ext cx="2656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이전 스테이지를 클리어해야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다음 스테이지가 활성화</a:t>
            </a:r>
            <a:endParaRPr lang="ko-KR" altLang="en-US" sz="1400" b="1" dirty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0">
            <a:off x="7187614" y="3736617"/>
            <a:ext cx="448133" cy="360000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 flipV="1">
            <a:off x="7501812" y="2845836"/>
            <a:ext cx="0" cy="94779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882069" y="3706030"/>
            <a:ext cx="192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제트 보트 키</a:t>
            </a:r>
            <a:endParaRPr lang="ko-KR" altLang="en-US" sz="1400" b="1" dirty="0"/>
          </a:p>
        </p:txBody>
      </p:sp>
      <p:cxnSp>
        <p:nvCxnSpPr>
          <p:cNvPr id="55" name="직선 화살표 연결선 54"/>
          <p:cNvCxnSpPr>
            <a:stCxn id="54" idx="1"/>
          </p:cNvCxnSpPr>
          <p:nvPr/>
        </p:nvCxnSpPr>
        <p:spPr>
          <a:xfrm flipH="1">
            <a:off x="7501813" y="3859919"/>
            <a:ext cx="2380256" cy="29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5015998" y="2649894"/>
            <a:ext cx="216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게임 제목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>
            <a:stCxn id="38" idx="2"/>
            <a:endCxn id="19" idx="0"/>
          </p:cNvCxnSpPr>
          <p:nvPr/>
        </p:nvCxnSpPr>
        <p:spPr>
          <a:xfrm>
            <a:off x="6682653" y="1631515"/>
            <a:ext cx="0" cy="18356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49" y="1768978"/>
            <a:ext cx="964286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0000">
            <a:off x="180689" y="3713228"/>
            <a:ext cx="3066666" cy="180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9782277" y="1962368"/>
            <a:ext cx="1800000" cy="126931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9" t="17029" r="10656" b="13697"/>
          <a:stretch/>
        </p:blipFill>
        <p:spPr>
          <a:xfrm rot="19800000">
            <a:off x="854436" y="1262204"/>
            <a:ext cx="1787237" cy="167917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17220"/>
          <a:stretch/>
        </p:blipFill>
        <p:spPr>
          <a:xfrm>
            <a:off x="2445148" y="1785590"/>
            <a:ext cx="7299256" cy="4093826"/>
          </a:xfrm>
          <a:prstGeom prst="rect">
            <a:avLst/>
          </a:prstGeom>
        </p:spPr>
      </p:pic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4. </a:t>
            </a:r>
            <a:r>
              <a:rPr lang="ko-KR" altLang="en-US" sz="2000" b="1" dirty="0" smtClean="0"/>
              <a:t>인터페이스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게임 화면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447593" y="1774960"/>
            <a:ext cx="7296811" cy="41044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순서도: 수동 입력 3"/>
          <p:cNvSpPr/>
          <p:nvPr/>
        </p:nvSpPr>
        <p:spPr>
          <a:xfrm>
            <a:off x="5286150" y="3442939"/>
            <a:ext cx="792000" cy="360000"/>
          </a:xfrm>
          <a:prstGeom prst="flowChartManualInp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속도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2" name="순서도: 수동 입력 11"/>
          <p:cNvSpPr/>
          <p:nvPr/>
        </p:nvSpPr>
        <p:spPr>
          <a:xfrm flipH="1">
            <a:off x="6111402" y="3442939"/>
            <a:ext cx="792000" cy="360000"/>
          </a:xfrm>
          <a:prstGeom prst="flowChartManualInp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남은 시간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698776" y="1571105"/>
            <a:ext cx="0" cy="20518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04191" y="1263327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현재 속도와 최고 속도를 표시</a:t>
            </a:r>
            <a:endParaRPr lang="ko-KR" alt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9790344" y="3469050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남은 연료량으로 표시</a:t>
            </a:r>
            <a:endParaRPr lang="ko-KR" altLang="en-US" sz="1400" b="1" dirty="0"/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6808125" y="3622939"/>
            <a:ext cx="298221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순서도: 수동 연산 9"/>
          <p:cNvSpPr/>
          <p:nvPr/>
        </p:nvSpPr>
        <p:spPr>
          <a:xfrm>
            <a:off x="5286150" y="3833814"/>
            <a:ext cx="1620000" cy="360000"/>
          </a:xfrm>
          <a:prstGeom prst="flowChartManualOpe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네비게이션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>
            <a:stCxn id="23" idx="0"/>
          </p:cNvCxnSpPr>
          <p:nvPr/>
        </p:nvCxnSpPr>
        <p:spPr>
          <a:xfrm flipV="1">
            <a:off x="6094776" y="4073236"/>
            <a:ext cx="0" cy="20523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010985" y="6125610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도착 지점과 동선을 표시</a:t>
            </a:r>
            <a:endParaRPr lang="ko-KR" altLang="en-US" sz="1400" b="1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355" y="785660"/>
            <a:ext cx="964286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3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17220"/>
          <a:stretch/>
        </p:blipFill>
        <p:spPr>
          <a:xfrm>
            <a:off x="2445148" y="1785590"/>
            <a:ext cx="7299256" cy="4093826"/>
          </a:xfrm>
          <a:prstGeom prst="rect">
            <a:avLst/>
          </a:prstGeom>
        </p:spPr>
      </p:pic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4. </a:t>
            </a:r>
            <a:r>
              <a:rPr lang="ko-KR" altLang="en-US" sz="2000" b="1" dirty="0" smtClean="0"/>
              <a:t>인터페이스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클리어</a:t>
            </a:r>
            <a:r>
              <a:rPr lang="ko-KR" altLang="en-US" sz="1200" b="1" dirty="0" smtClean="0"/>
              <a:t> 혹은 게임오버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447593" y="1774960"/>
            <a:ext cx="7296811" cy="41044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355" y="785660"/>
            <a:ext cx="964286" cy="720000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4294776" y="3082938"/>
            <a:ext cx="3600000" cy="108000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tx1"/>
                </a:solidFill>
              </a:rPr>
              <a:t>CLEAR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45148" y="5887106"/>
            <a:ext cx="72934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성공하면 </a:t>
            </a:r>
            <a:r>
              <a:rPr lang="en-US" altLang="ko-KR" sz="1400" b="1" dirty="0" smtClean="0"/>
              <a:t>CLEAR, </a:t>
            </a:r>
            <a:r>
              <a:rPr lang="ko-KR" altLang="en-US" sz="1400" b="1" dirty="0" smtClean="0"/>
              <a:t>실패하면 </a:t>
            </a:r>
            <a:r>
              <a:rPr lang="en-US" altLang="ko-KR" sz="1400" b="1" dirty="0" smtClean="0"/>
              <a:t>GAME OVER</a:t>
            </a:r>
            <a:r>
              <a:rPr lang="ko-KR" altLang="en-US" sz="1400" b="1" dirty="0" smtClean="0"/>
              <a:t> 출력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성공하면 다음 스테이지로 이동 실패하면 게임 결과 출력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플레이어가 시선을 이동해도 일정시간 화면 가운데에 표시됨</a:t>
            </a:r>
            <a:endParaRPr lang="ko-KR" altLang="en-US" sz="1400" b="1" dirty="0"/>
          </a:p>
        </p:txBody>
      </p:sp>
      <p:cxnSp>
        <p:nvCxnSpPr>
          <p:cNvPr id="32" name="꺾인 연결선 31"/>
          <p:cNvCxnSpPr>
            <a:stCxn id="29" idx="1"/>
            <a:endCxn id="27" idx="1"/>
          </p:cNvCxnSpPr>
          <p:nvPr/>
        </p:nvCxnSpPr>
        <p:spPr>
          <a:xfrm rot="10800000" flipH="1">
            <a:off x="2445148" y="3622938"/>
            <a:ext cx="1849628" cy="2633500"/>
          </a:xfrm>
          <a:prstGeom prst="bentConnector3">
            <a:avLst>
              <a:gd name="adj1" fmla="val -12359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97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17220"/>
          <a:stretch/>
        </p:blipFill>
        <p:spPr>
          <a:xfrm>
            <a:off x="2445148" y="1785590"/>
            <a:ext cx="7299256" cy="4093826"/>
          </a:xfrm>
          <a:prstGeom prst="rect">
            <a:avLst/>
          </a:prstGeom>
        </p:spPr>
      </p:pic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4. </a:t>
            </a:r>
            <a:r>
              <a:rPr lang="ko-KR" altLang="en-US" sz="2000" b="1" dirty="0" smtClean="0"/>
              <a:t>인터페이스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플레이 기록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447593" y="1774960"/>
            <a:ext cx="7296811" cy="41044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355" y="785660"/>
            <a:ext cx="964286" cy="720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445148" y="5887106"/>
            <a:ext cx="7293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게임이 종료된 후 세가지 스테이지 합산된 플레이 기록을 보여줌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진행한 거리 점수 </a:t>
            </a:r>
            <a:r>
              <a:rPr lang="en-US" altLang="ko-KR" sz="1400" b="1" dirty="0" smtClean="0"/>
              <a:t>+ </a:t>
            </a:r>
            <a:r>
              <a:rPr lang="ko-KR" altLang="en-US" sz="1400" b="1" dirty="0" err="1" smtClean="0"/>
              <a:t>클리어</a:t>
            </a:r>
            <a:r>
              <a:rPr lang="ko-KR" altLang="en-US" sz="1400" b="1" dirty="0" smtClean="0"/>
              <a:t> 시간 점수 </a:t>
            </a:r>
            <a:r>
              <a:rPr lang="en-US" altLang="ko-KR" sz="1400" b="1" dirty="0" smtClean="0"/>
              <a:t>= </a:t>
            </a:r>
            <a:r>
              <a:rPr lang="ko-KR" altLang="en-US" sz="1400" b="1" dirty="0" smtClean="0"/>
              <a:t>최종 점수</a:t>
            </a:r>
            <a:endParaRPr lang="ko-KR" altLang="en-US" sz="1400" b="1" dirty="0"/>
          </a:p>
        </p:txBody>
      </p:sp>
      <p:cxnSp>
        <p:nvCxnSpPr>
          <p:cNvPr id="32" name="꺾인 연결선 31"/>
          <p:cNvCxnSpPr>
            <a:stCxn id="29" idx="1"/>
          </p:cNvCxnSpPr>
          <p:nvPr/>
        </p:nvCxnSpPr>
        <p:spPr>
          <a:xfrm rot="10800000" flipH="1">
            <a:off x="2445148" y="4187188"/>
            <a:ext cx="1486746" cy="1961528"/>
          </a:xfrm>
          <a:prstGeom prst="bentConnector3">
            <a:avLst>
              <a:gd name="adj1" fmla="val -15376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931894" y="2747188"/>
            <a:ext cx="4320000" cy="2880000"/>
          </a:xfrm>
          <a:prstGeom prst="rect">
            <a:avLst/>
          </a:prstGeom>
          <a:solidFill>
            <a:srgbClr val="F2F2F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800" b="1" dirty="0" smtClean="0">
                <a:solidFill>
                  <a:schemeClr val="accent4"/>
                </a:solidFill>
              </a:rPr>
              <a:t>SCORE</a:t>
            </a:r>
          </a:p>
          <a:p>
            <a:pPr algn="ctr"/>
            <a:endParaRPr lang="en-US" altLang="ko-KR" sz="8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b="1" dirty="0" smtClean="0">
              <a:solidFill>
                <a:schemeClr val="tx1"/>
              </a:solidFill>
            </a:endParaRPr>
          </a:p>
          <a:p>
            <a:r>
              <a:rPr lang="en-US" altLang="ko-KR" sz="2400" b="1" dirty="0">
                <a:solidFill>
                  <a:schemeClr val="accent6"/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6"/>
                </a:solidFill>
              </a:rPr>
              <a:t>  </a:t>
            </a:r>
            <a:r>
              <a:rPr lang="en-US" altLang="ko-KR" sz="2400" b="1" dirty="0" smtClean="0">
                <a:solidFill>
                  <a:schemeClr val="accent6"/>
                </a:solidFill>
              </a:rPr>
              <a:t>Distance:</a:t>
            </a:r>
            <a:r>
              <a:rPr lang="en-US" altLang="ko-KR" sz="24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500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yd.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500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pts.</a:t>
            </a:r>
          </a:p>
          <a:p>
            <a:pPr algn="ctr"/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400" b="1" dirty="0" smtClean="0">
                <a:solidFill>
                  <a:schemeClr val="accent5"/>
                </a:solidFill>
              </a:rPr>
              <a:t>   Time</a:t>
            </a:r>
            <a:r>
              <a:rPr lang="en-US" altLang="ko-KR" sz="2400" b="1" dirty="0" smtClean="0">
                <a:solidFill>
                  <a:schemeClr val="accent5"/>
                </a:solidFill>
              </a:rPr>
              <a:t>: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30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secs.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700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pts.</a:t>
            </a:r>
          </a:p>
          <a:p>
            <a:pPr algn="ctr"/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Total: </a:t>
            </a:r>
            <a:r>
              <a:rPr lang="en-US" altLang="ko-KR" sz="3600" b="1" dirty="0" smtClean="0">
                <a:solidFill>
                  <a:schemeClr val="accent2"/>
                </a:solidFill>
              </a:rPr>
              <a:t>1200 pts.</a:t>
            </a:r>
            <a:endParaRPr lang="ko-KR" altLang="en-US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39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17220"/>
          <a:stretch/>
        </p:blipFill>
        <p:spPr>
          <a:xfrm>
            <a:off x="2445148" y="1785590"/>
            <a:ext cx="7299256" cy="4093826"/>
          </a:xfrm>
          <a:prstGeom prst="rect">
            <a:avLst/>
          </a:prstGeom>
        </p:spPr>
      </p:pic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4. </a:t>
            </a:r>
            <a:r>
              <a:rPr lang="ko-KR" altLang="en-US" sz="2000" b="1" dirty="0" smtClean="0"/>
              <a:t>인터페이스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랭킹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447593" y="1774960"/>
            <a:ext cx="7296811" cy="41044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355" y="785660"/>
            <a:ext cx="964286" cy="720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445148" y="5887106"/>
            <a:ext cx="72934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최종 점수가 </a:t>
            </a:r>
            <a:r>
              <a:rPr lang="en-US" altLang="ko-KR" sz="1400" b="1" dirty="0" smtClean="0"/>
              <a:t>3</a:t>
            </a:r>
            <a:r>
              <a:rPr lang="ko-KR" altLang="en-US" sz="1400" b="1" dirty="0" smtClean="0"/>
              <a:t>위안에 들면 랭킹에 올라감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자신이 원하는 알파벳을 선택해 이니셜을 선택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방향키 왼쪽 오른쪽으로 위치를 이동하고 위쪽 아래쪽으로 알파벳을 변경</a:t>
            </a:r>
            <a:endParaRPr lang="ko-KR" altLang="en-US" sz="1400" b="1" dirty="0"/>
          </a:p>
        </p:txBody>
      </p:sp>
      <p:cxnSp>
        <p:nvCxnSpPr>
          <p:cNvPr id="32" name="꺾인 연결선 31"/>
          <p:cNvCxnSpPr>
            <a:stCxn id="29" idx="1"/>
            <a:endCxn id="16" idx="1"/>
          </p:cNvCxnSpPr>
          <p:nvPr/>
        </p:nvCxnSpPr>
        <p:spPr>
          <a:xfrm rot="10800000" flipH="1">
            <a:off x="2445148" y="3834944"/>
            <a:ext cx="766746" cy="2421494"/>
          </a:xfrm>
          <a:prstGeom prst="bentConnector3">
            <a:avLst>
              <a:gd name="adj1" fmla="val -29814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211894" y="2034944"/>
            <a:ext cx="5760000" cy="3600000"/>
          </a:xfrm>
          <a:prstGeom prst="rect">
            <a:avLst/>
          </a:prstGeom>
          <a:solidFill>
            <a:srgbClr val="F2F2F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800" b="1" dirty="0" smtClean="0">
                <a:solidFill>
                  <a:schemeClr val="accent4"/>
                </a:solidFill>
              </a:rPr>
              <a:t>Ranking</a:t>
            </a:r>
          </a:p>
          <a:p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3600" b="1" dirty="0" smtClean="0">
                <a:solidFill>
                  <a:schemeClr val="accent2"/>
                </a:solidFill>
              </a:rPr>
              <a:t>       </a:t>
            </a:r>
            <a:r>
              <a:rPr lang="en-US" altLang="ko-KR" sz="3200" b="1" dirty="0" smtClean="0">
                <a:solidFill>
                  <a:schemeClr val="accent2"/>
                </a:solidFill>
              </a:rPr>
              <a:t>1st   AAA   1500 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pts.</a:t>
            </a:r>
          </a:p>
          <a:p>
            <a:endParaRPr lang="en-US" altLang="ko-KR" sz="1000" b="1" dirty="0" smtClean="0">
              <a:solidFill>
                <a:schemeClr val="accent2"/>
              </a:solidFill>
            </a:endParaRPr>
          </a:p>
          <a:p>
            <a:endParaRPr lang="en-US" altLang="ko-KR" sz="1000" b="1" dirty="0" smtClean="0">
              <a:solidFill>
                <a:schemeClr val="accent2"/>
              </a:solidFill>
            </a:endParaRPr>
          </a:p>
          <a:p>
            <a:r>
              <a:rPr lang="en-US" altLang="ko-KR" sz="3600" b="1" dirty="0" smtClean="0">
                <a:solidFill>
                  <a:schemeClr val="accent2"/>
                </a:solidFill>
              </a:rPr>
              <a:t>       </a:t>
            </a:r>
            <a:r>
              <a:rPr lang="en-US" altLang="ko-KR" sz="3200" b="1" dirty="0" smtClean="0">
                <a:solidFill>
                  <a:schemeClr val="accent2"/>
                </a:solidFill>
              </a:rPr>
              <a:t>2nd  BBB   1200 </a:t>
            </a:r>
            <a:r>
              <a:rPr lang="en-US" altLang="ko-KR" sz="2000" b="1" dirty="0">
                <a:solidFill>
                  <a:schemeClr val="accent2"/>
                </a:solidFill>
              </a:rPr>
              <a:t>pts</a:t>
            </a:r>
            <a:r>
              <a:rPr lang="en-US" altLang="ko-KR" sz="2000" b="1" dirty="0" smtClean="0">
                <a:solidFill>
                  <a:schemeClr val="accent2"/>
                </a:solidFill>
              </a:rPr>
              <a:t>.</a:t>
            </a:r>
          </a:p>
          <a:p>
            <a:endParaRPr lang="en-US" altLang="ko-KR" sz="1000" b="1" dirty="0" smtClean="0">
              <a:solidFill>
                <a:schemeClr val="accent2"/>
              </a:solidFill>
            </a:endParaRPr>
          </a:p>
          <a:p>
            <a:endParaRPr lang="en-US" altLang="ko-KR" sz="1000" b="1" dirty="0">
              <a:solidFill>
                <a:schemeClr val="accent2"/>
              </a:solidFill>
            </a:endParaRPr>
          </a:p>
          <a:p>
            <a:r>
              <a:rPr lang="en-US" altLang="ko-KR" sz="3600" b="1" dirty="0" smtClean="0">
                <a:solidFill>
                  <a:schemeClr val="accent2"/>
                </a:solidFill>
              </a:rPr>
              <a:t>       </a:t>
            </a:r>
            <a:r>
              <a:rPr lang="en-US" altLang="ko-KR" sz="3200" b="1" dirty="0" smtClean="0">
                <a:solidFill>
                  <a:schemeClr val="accent2"/>
                </a:solidFill>
              </a:rPr>
              <a:t>3rd   CCC   1000 </a:t>
            </a:r>
            <a:r>
              <a:rPr lang="en-US" altLang="ko-KR" sz="2000" b="1" dirty="0">
                <a:solidFill>
                  <a:schemeClr val="accent2"/>
                </a:solidFill>
              </a:rPr>
              <a:t>pts.</a:t>
            </a:r>
          </a:p>
          <a:p>
            <a:pPr algn="ctr"/>
            <a:endParaRPr lang="ko-KR" altLang="en-US" sz="3600" b="1" dirty="0">
              <a:solidFill>
                <a:schemeClr val="accent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99" y="2922042"/>
            <a:ext cx="360000" cy="360000"/>
          </a:xfrm>
          <a:prstGeom prst="rect">
            <a:avLst/>
          </a:prstGeom>
        </p:spPr>
      </p:pic>
      <p:grpSp>
        <p:nvGrpSpPr>
          <p:cNvPr id="65" name="그룹 64"/>
          <p:cNvGrpSpPr/>
          <p:nvPr/>
        </p:nvGrpSpPr>
        <p:grpSpPr>
          <a:xfrm>
            <a:off x="5426829" y="2963607"/>
            <a:ext cx="286492" cy="301596"/>
            <a:chOff x="1559835" y="1881652"/>
            <a:chExt cx="286492" cy="301596"/>
          </a:xfrm>
        </p:grpSpPr>
        <p:grpSp>
          <p:nvGrpSpPr>
            <p:cNvPr id="66" name="그룹 65"/>
            <p:cNvGrpSpPr/>
            <p:nvPr/>
          </p:nvGrpSpPr>
          <p:grpSpPr>
            <a:xfrm>
              <a:off x="1560401" y="1881652"/>
              <a:ext cx="108000" cy="108000"/>
              <a:chOff x="1560401" y="1881652"/>
              <a:chExt cx="108000" cy="108000"/>
            </a:xfrm>
          </p:grpSpPr>
          <p:cxnSp>
            <p:nvCxnSpPr>
              <p:cNvPr id="76" name="직선 연결선 75"/>
              <p:cNvCxnSpPr/>
              <p:nvPr/>
            </p:nvCxnSpPr>
            <p:spPr>
              <a:xfrm>
                <a:off x="1560401" y="1881652"/>
                <a:ext cx="0" cy="108000"/>
              </a:xfrm>
              <a:prstGeom prst="line">
                <a:avLst/>
              </a:prstGeom>
              <a:ln w="285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 flipH="1">
                <a:off x="1560401" y="1881652"/>
                <a:ext cx="108000" cy="0"/>
              </a:xfrm>
              <a:prstGeom prst="line">
                <a:avLst/>
              </a:prstGeom>
              <a:ln w="285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그룹 66"/>
            <p:cNvGrpSpPr/>
            <p:nvPr/>
          </p:nvGrpSpPr>
          <p:grpSpPr>
            <a:xfrm>
              <a:off x="1738327" y="1881652"/>
              <a:ext cx="108000" cy="108000"/>
              <a:chOff x="1825127" y="1881652"/>
              <a:chExt cx="108000" cy="108000"/>
            </a:xfrm>
          </p:grpSpPr>
          <p:cxnSp>
            <p:nvCxnSpPr>
              <p:cNvPr id="74" name="직선 연결선 73"/>
              <p:cNvCxnSpPr/>
              <p:nvPr/>
            </p:nvCxnSpPr>
            <p:spPr>
              <a:xfrm rot="5400000">
                <a:off x="1879127" y="1827652"/>
                <a:ext cx="0" cy="108000"/>
              </a:xfrm>
              <a:prstGeom prst="line">
                <a:avLst/>
              </a:prstGeom>
              <a:ln w="285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 rot="5400000" flipH="1">
                <a:off x="1879127" y="1935652"/>
                <a:ext cx="108000" cy="0"/>
              </a:xfrm>
              <a:prstGeom prst="line">
                <a:avLst/>
              </a:prstGeom>
              <a:ln w="285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그룹 67"/>
            <p:cNvGrpSpPr/>
            <p:nvPr/>
          </p:nvGrpSpPr>
          <p:grpSpPr>
            <a:xfrm>
              <a:off x="1735129" y="2075248"/>
              <a:ext cx="108000" cy="108000"/>
              <a:chOff x="1825128" y="2149715"/>
              <a:chExt cx="108000" cy="108000"/>
            </a:xfrm>
          </p:grpSpPr>
          <p:cxnSp>
            <p:nvCxnSpPr>
              <p:cNvPr id="72" name="직선 연결선 71"/>
              <p:cNvCxnSpPr/>
              <p:nvPr/>
            </p:nvCxnSpPr>
            <p:spPr>
              <a:xfrm rot="10800000">
                <a:off x="1933128" y="2149715"/>
                <a:ext cx="0" cy="108000"/>
              </a:xfrm>
              <a:prstGeom prst="line">
                <a:avLst/>
              </a:prstGeom>
              <a:ln w="285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 rot="10800000" flipH="1">
                <a:off x="1825128" y="2257715"/>
                <a:ext cx="108000" cy="0"/>
              </a:xfrm>
              <a:prstGeom prst="line">
                <a:avLst/>
              </a:prstGeom>
              <a:ln w="285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/>
            <p:cNvGrpSpPr/>
            <p:nvPr/>
          </p:nvGrpSpPr>
          <p:grpSpPr>
            <a:xfrm>
              <a:off x="1559835" y="2075248"/>
              <a:ext cx="108000" cy="108000"/>
              <a:chOff x="1560401" y="2146241"/>
              <a:chExt cx="108000" cy="108000"/>
            </a:xfrm>
          </p:grpSpPr>
          <p:cxnSp>
            <p:nvCxnSpPr>
              <p:cNvPr id="70" name="직선 연결선 69"/>
              <p:cNvCxnSpPr/>
              <p:nvPr/>
            </p:nvCxnSpPr>
            <p:spPr>
              <a:xfrm rot="16200000">
                <a:off x="1614401" y="2200241"/>
                <a:ext cx="0" cy="108000"/>
              </a:xfrm>
              <a:prstGeom prst="line">
                <a:avLst/>
              </a:prstGeom>
              <a:ln w="285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 rot="16200000" flipH="1">
                <a:off x="1506401" y="2200241"/>
                <a:ext cx="108000" cy="0"/>
              </a:xfrm>
              <a:prstGeom prst="line">
                <a:avLst/>
              </a:prstGeom>
              <a:ln w="285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807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5. </a:t>
            </a:r>
            <a:r>
              <a:rPr lang="ko-KR" altLang="en-US" sz="2000" b="1" dirty="0" smtClean="0"/>
              <a:t>조작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조작 방식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34" y="1011007"/>
            <a:ext cx="3316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PS4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DUALSHOCK®4</a:t>
            </a:r>
            <a:r>
              <a:rPr lang="ko-KR" altLang="en-US" sz="1200" dirty="0" smtClean="0"/>
              <a:t>를 기준으로 작성함</a:t>
            </a:r>
            <a:endParaRPr lang="ko-KR" altLang="en-US" sz="12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2" t="6927" r="3831" b="6842"/>
          <a:stretch/>
        </p:blipFill>
        <p:spPr>
          <a:xfrm>
            <a:off x="3463676" y="2480049"/>
            <a:ext cx="5264646" cy="327901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29290" y="5759067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방향 전환</a:t>
            </a:r>
            <a:endParaRPr lang="ko-KR" altLang="en-US" sz="1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88712" y="1864495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R2)</a:t>
            </a:r>
            <a:r>
              <a:rPr lang="ko-KR" altLang="en-US" sz="1400" b="1" dirty="0" smtClean="0"/>
              <a:t>전진</a:t>
            </a:r>
            <a:endParaRPr lang="ko-KR" alt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118042" y="1866694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L2)</a:t>
            </a:r>
            <a:r>
              <a:rPr lang="ko-KR" altLang="en-US" sz="1400" b="1" dirty="0" smtClean="0"/>
              <a:t>후진</a:t>
            </a:r>
            <a:endParaRPr lang="ko-KR" altLang="en-US" sz="1400" b="1" dirty="0"/>
          </a:p>
        </p:txBody>
      </p:sp>
      <p:cxnSp>
        <p:nvCxnSpPr>
          <p:cNvPr id="27" name="직선 화살표 연결선 26"/>
          <p:cNvCxnSpPr>
            <a:stCxn id="18" idx="0"/>
          </p:cNvCxnSpPr>
          <p:nvPr/>
        </p:nvCxnSpPr>
        <p:spPr>
          <a:xfrm flipV="1">
            <a:off x="5311955" y="4436302"/>
            <a:ext cx="1" cy="13227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9" idx="2"/>
          </p:cNvCxnSpPr>
          <p:nvPr/>
        </p:nvCxnSpPr>
        <p:spPr>
          <a:xfrm>
            <a:off x="7703249" y="2172272"/>
            <a:ext cx="1" cy="3148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0" idx="2"/>
          </p:cNvCxnSpPr>
          <p:nvPr/>
        </p:nvCxnSpPr>
        <p:spPr>
          <a:xfrm flipH="1">
            <a:off x="4518999" y="2174471"/>
            <a:ext cx="756" cy="3126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93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9312000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" y="0"/>
            <a:ext cx="1219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목차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5864" y="945220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게임 내용</a:t>
            </a:r>
            <a:endParaRPr lang="ko-KR" altLang="en-US" sz="16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531864" y="934497"/>
            <a:ext cx="144000" cy="36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수동 입력 9"/>
          <p:cNvSpPr/>
          <p:nvPr/>
        </p:nvSpPr>
        <p:spPr>
          <a:xfrm flipH="1">
            <a:off x="0" y="220965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5864" y="2157158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게임 플레이</a:t>
            </a:r>
            <a:endParaRPr lang="ko-KR" altLang="en-US" sz="1600" b="1" dirty="0"/>
          </a:p>
        </p:txBody>
      </p:sp>
      <p:sp>
        <p:nvSpPr>
          <p:cNvPr id="13" name="순서도: 수동 입력 12"/>
          <p:cNvSpPr/>
          <p:nvPr/>
        </p:nvSpPr>
        <p:spPr>
          <a:xfrm>
            <a:off x="531864" y="2146435"/>
            <a:ext cx="144000" cy="36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5864" y="3369096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게임 시스템</a:t>
            </a:r>
            <a:endParaRPr lang="ko-KR" altLang="en-US" sz="1600" b="1" dirty="0"/>
          </a:p>
        </p:txBody>
      </p:sp>
      <p:sp>
        <p:nvSpPr>
          <p:cNvPr id="23" name="순서도: 수동 입력 22"/>
          <p:cNvSpPr/>
          <p:nvPr/>
        </p:nvSpPr>
        <p:spPr>
          <a:xfrm>
            <a:off x="531864" y="3358373"/>
            <a:ext cx="144000" cy="36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75864" y="458103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인터페이스</a:t>
            </a:r>
            <a:endParaRPr lang="ko-KR" altLang="en-US" sz="1600" b="1" dirty="0"/>
          </a:p>
        </p:txBody>
      </p:sp>
      <p:sp>
        <p:nvSpPr>
          <p:cNvPr id="25" name="순서도: 수동 입력 24"/>
          <p:cNvSpPr/>
          <p:nvPr/>
        </p:nvSpPr>
        <p:spPr>
          <a:xfrm>
            <a:off x="531864" y="4570311"/>
            <a:ext cx="144000" cy="36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75864" y="579297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조작</a:t>
            </a:r>
            <a:endParaRPr lang="ko-KR" altLang="en-US" sz="1600" b="1" dirty="0"/>
          </a:p>
        </p:txBody>
      </p:sp>
      <p:sp>
        <p:nvSpPr>
          <p:cNvPr id="27" name="순서도: 수동 입력 26"/>
          <p:cNvSpPr/>
          <p:nvPr/>
        </p:nvSpPr>
        <p:spPr>
          <a:xfrm>
            <a:off x="531864" y="5782250"/>
            <a:ext cx="144000" cy="36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70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게임 내용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구성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34" y="1011007"/>
            <a:ext cx="3831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하나의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테마</a:t>
            </a:r>
            <a:endParaRPr lang="en-US" altLang="ko-KR" sz="1200" dirty="0" smtClean="0"/>
          </a:p>
          <a:p>
            <a:r>
              <a:rPr lang="ko-KR" altLang="en-US" sz="1200" dirty="0"/>
              <a:t>▶ 세가지 </a:t>
            </a:r>
            <a:r>
              <a:rPr lang="ko-KR" altLang="en-US" sz="1200" dirty="0" smtClean="0"/>
              <a:t>루트의 코스로 스테이지를 구성</a:t>
            </a:r>
            <a:endParaRPr lang="en-US" altLang="ko-KR" sz="1200" dirty="0" smtClean="0"/>
          </a:p>
          <a:p>
            <a:r>
              <a:rPr lang="ko-KR" altLang="en-US" sz="1200" dirty="0" smtClean="0"/>
              <a:t>▶ 다음 스테이지로 넘어가면 난이도 상승</a:t>
            </a:r>
            <a:endParaRPr lang="en-US" altLang="ko-KR" sz="1200" dirty="0" smtClean="0"/>
          </a:p>
          <a:p>
            <a:r>
              <a:rPr lang="ko-KR" altLang="en-US" sz="1200" dirty="0" smtClean="0"/>
              <a:t>▶ 코스의 길이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환경 요소와 오브젝트로 난이도 설정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60327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게임 내용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1600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Island Environment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34" y="1011007"/>
            <a:ext cx="3618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Unity3d asset store “AQUAS Water/River Set” </a:t>
            </a:r>
            <a:endParaRPr lang="en-US" altLang="ko-KR" sz="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" y="1381315"/>
            <a:ext cx="3836199" cy="216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895" y="1376793"/>
            <a:ext cx="3836199" cy="216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50" y="3619924"/>
            <a:ext cx="3836199" cy="216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894" y="3619923"/>
            <a:ext cx="38362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7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게임 내용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1497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Lake </a:t>
            </a:r>
            <a:r>
              <a:rPr lang="en-US" altLang="ko-KR" sz="1200" b="1" dirty="0" smtClean="0"/>
              <a:t>Environment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34" y="1011007"/>
            <a:ext cx="3618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Unity3d asset store “AQUAS Water/River Set” </a:t>
            </a:r>
            <a:endParaRPr lang="en-US" altLang="ko-KR" sz="600" dirty="0" smtClean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49" y="1376793"/>
            <a:ext cx="3836199" cy="216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578" y="1376793"/>
            <a:ext cx="3836199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577" y="3619923"/>
            <a:ext cx="3836199" cy="21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7" y="3619923"/>
            <a:ext cx="384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1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게임 내용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626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Rivers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34" y="1011007"/>
            <a:ext cx="3564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Unity3d asset store “AQUAS Water/River Set”</a:t>
            </a:r>
            <a:endParaRPr lang="en-US" altLang="ko-KR" sz="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29" y="1376792"/>
            <a:ext cx="3840000" cy="216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8" y="1376792"/>
            <a:ext cx="3840000" cy="216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23934" y="3627387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ETC..</a:t>
            </a:r>
            <a:endParaRPr lang="ko-KR" altLang="en-US" sz="1200" b="1" dirty="0"/>
          </a:p>
        </p:txBody>
      </p:sp>
      <p:sp>
        <p:nvSpPr>
          <p:cNvPr id="19" name="순서도: 수동 입력 18"/>
          <p:cNvSpPr/>
          <p:nvPr/>
        </p:nvSpPr>
        <p:spPr>
          <a:xfrm>
            <a:off x="251934" y="367588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934" y="3939017"/>
            <a:ext cx="3618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Unity3d asset store “AQUAS Water/River Set” </a:t>
            </a:r>
            <a:endParaRPr lang="en-US" altLang="ko-KR" sz="6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54" y="4250647"/>
            <a:ext cx="3836199" cy="216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930" y="4250647"/>
            <a:ext cx="3836199" cy="216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06" y="4250647"/>
            <a:ext cx="379328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0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게임 내용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오브젝트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" y="1659292"/>
            <a:ext cx="3844898" cy="216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23934" y="1011007"/>
            <a:ext cx="4064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Unity3d asset store “VRTX: Sea Buoys”</a:t>
            </a:r>
            <a:endParaRPr lang="en-US" altLang="ko-KR" sz="600" dirty="0" smtClean="0"/>
          </a:p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“Hand-painted </a:t>
            </a:r>
            <a:r>
              <a:rPr lang="en-US" altLang="ko-KR" sz="1200" dirty="0"/>
              <a:t>Island </a:t>
            </a:r>
            <a:r>
              <a:rPr lang="en-US" altLang="ko-KR" sz="1200" dirty="0" smtClean="0"/>
              <a:t>Pack” </a:t>
            </a:r>
            <a:r>
              <a:rPr lang="ko-KR" altLang="en-US" sz="1200" dirty="0" smtClean="0"/>
              <a:t>에 있었던 오브젝트 활용</a:t>
            </a:r>
            <a:endParaRPr lang="en-US" altLang="ko-KR" sz="12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021155" y="4048316"/>
            <a:ext cx="1071360" cy="10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38672" y="4048280"/>
            <a:ext cx="1071429" cy="10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56221" y="4048281"/>
            <a:ext cx="1071429" cy="108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1935" y="5123995"/>
            <a:ext cx="1080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암초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634381" y="5123994"/>
            <a:ext cx="1080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나무통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3016829" y="5123993"/>
            <a:ext cx="1079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조각배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6035700" y="1011289"/>
            <a:ext cx="3608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Unity3d asset </a:t>
            </a:r>
            <a:r>
              <a:rPr lang="en-US" altLang="ko-KR" sz="1200" dirty="0"/>
              <a:t>store </a:t>
            </a:r>
            <a:r>
              <a:rPr lang="en-US" altLang="ko-KR" sz="1200" dirty="0" smtClean="0"/>
              <a:t>“Ship/Yacht Collection 1” </a:t>
            </a:r>
            <a:endParaRPr lang="en-US" altLang="ko-KR" sz="600" dirty="0" smtClean="0"/>
          </a:p>
          <a:p>
            <a:r>
              <a:rPr lang="ko-KR" altLang="en-US" sz="1200" dirty="0" smtClean="0"/>
              <a:t>▶ </a:t>
            </a:r>
            <a:r>
              <a:rPr lang="en-US" altLang="ko-KR" sz="1200" dirty="0"/>
              <a:t>Unity3d asset store </a:t>
            </a:r>
            <a:r>
              <a:rPr lang="en-US" altLang="ko-KR" sz="1200" dirty="0" smtClean="0"/>
              <a:t>“Rigged Sea Animals” </a:t>
            </a:r>
            <a:endParaRPr lang="en-US" altLang="ko-KR" sz="6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3700" y="1659292"/>
            <a:ext cx="3761960" cy="216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3700" y="4052565"/>
            <a:ext cx="281471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게임 내용</a:t>
            </a:r>
            <a:endParaRPr lang="ko-KR" altLang="en-US" sz="20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323934" y="69965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기타</a:t>
            </a:r>
            <a:endParaRPr lang="ko-KR" altLang="en-US" sz="1200" b="1" dirty="0"/>
          </a:p>
        </p:txBody>
      </p:sp>
      <p:sp>
        <p:nvSpPr>
          <p:cNvPr id="33" name="순서도: 수동 입력 32"/>
          <p:cNvSpPr/>
          <p:nvPr/>
        </p:nvSpPr>
        <p:spPr>
          <a:xfrm>
            <a:off x="251934" y="748159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23934" y="1011289"/>
            <a:ext cx="415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Unity3d asset </a:t>
            </a:r>
            <a:r>
              <a:rPr lang="en-US" altLang="ko-KR" sz="1200" dirty="0"/>
              <a:t>store “</a:t>
            </a:r>
            <a:r>
              <a:rPr lang="en-US" altLang="ko-KR" sz="1200" dirty="0">
                <a:hlinkClick r:id="rId2"/>
              </a:rPr>
              <a:t>Sky Master ULTIMATE</a:t>
            </a:r>
            <a:r>
              <a:rPr lang="en-US" altLang="ko-KR" sz="1200" dirty="0"/>
              <a:t>” </a:t>
            </a:r>
            <a:r>
              <a:rPr lang="ko-KR" altLang="en-US" sz="1200" dirty="0" smtClean="0"/>
              <a:t>환경 요소</a:t>
            </a:r>
            <a:endParaRPr lang="en-US" altLang="ko-KR" sz="600" dirty="0" smtClean="0"/>
          </a:p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Unity3d asset store “Realistic Water Physics” </a:t>
            </a:r>
            <a:r>
              <a:rPr lang="ko-KR" altLang="en-US" sz="1200" dirty="0" smtClean="0"/>
              <a:t>물리엔진</a:t>
            </a:r>
            <a:endParaRPr lang="en-US" altLang="ko-KR" sz="6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rcRect r="11868"/>
          <a:stretch/>
        </p:blipFill>
        <p:spPr>
          <a:xfrm>
            <a:off x="251934" y="1659291"/>
            <a:ext cx="3825544" cy="21600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627"/>
          <a:stretch/>
        </p:blipFill>
        <p:spPr>
          <a:xfrm>
            <a:off x="251934" y="4052565"/>
            <a:ext cx="382554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7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2. </a:t>
            </a:r>
            <a:r>
              <a:rPr lang="ko-KR" altLang="en-US" sz="2000" b="1" dirty="0" smtClean="0"/>
              <a:t>게임 플레이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메커니즘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34" y="1011007"/>
            <a:ext cx="34355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연료를 모두 소모하기 전에 목표지점에 도달</a:t>
            </a:r>
            <a:endParaRPr lang="en-US" altLang="ko-KR" sz="1200" dirty="0" smtClean="0"/>
          </a:p>
          <a:p>
            <a:r>
              <a:rPr lang="ko-KR" altLang="en-US" sz="1200" dirty="0"/>
              <a:t>▶ 연료를 모두 소모하면 게임 오버</a:t>
            </a:r>
          </a:p>
          <a:p>
            <a:r>
              <a:rPr lang="ko-KR" altLang="en-US" sz="1200" dirty="0" smtClean="0"/>
              <a:t>▶ 속도는 서서히 증가</a:t>
            </a:r>
            <a:endParaRPr lang="en-US" altLang="ko-KR" sz="1200" dirty="0" smtClean="0"/>
          </a:p>
          <a:p>
            <a:r>
              <a:rPr lang="ko-KR" altLang="en-US" sz="1200" dirty="0" smtClean="0"/>
              <a:t>▶ 최대 속도 제한</a:t>
            </a:r>
            <a:endParaRPr lang="en-US" altLang="ko-KR" sz="1200" dirty="0" smtClean="0"/>
          </a:p>
          <a:p>
            <a:r>
              <a:rPr lang="ko-KR" altLang="en-US" sz="1200" dirty="0" smtClean="0"/>
              <a:t>▶ 장애물과 충돌하면 속도 감소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4139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517</Words>
  <Application>Microsoft Office PowerPoint</Application>
  <PresentationFormat>와이드스크린</PresentationFormat>
  <Paragraphs>141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BlueM</dc:creator>
  <cp:lastModifiedBy>BlueM</cp:lastModifiedBy>
  <cp:revision>189</cp:revision>
  <dcterms:created xsi:type="dcterms:W3CDTF">2016-11-21T04:55:14Z</dcterms:created>
  <dcterms:modified xsi:type="dcterms:W3CDTF">2016-11-30T09:04:39Z</dcterms:modified>
</cp:coreProperties>
</file>